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375" r:id="rId2"/>
    <p:sldId id="391" r:id="rId3"/>
    <p:sldId id="392" r:id="rId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B1C6"/>
    <a:srgbClr val="3FBAED"/>
    <a:srgbClr val="B3D825"/>
    <a:srgbClr val="FEB210"/>
    <a:srgbClr val="389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6" autoAdjust="0"/>
    <p:restoredTop sz="92163" autoAdjust="0"/>
  </p:normalViewPr>
  <p:slideViewPr>
    <p:cSldViewPr snapToGrid="0" snapToObjects="1">
      <p:cViewPr varScale="1">
        <p:scale>
          <a:sx n="62" d="100"/>
          <a:sy n="62" d="100"/>
        </p:scale>
        <p:origin x="58" y="79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FF35E-3EFA-4733-8AFD-11251B334CD4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29AAF-85EF-4DB4-8812-1A6E2AD90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472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491" y="-146354"/>
            <a:ext cx="6989558" cy="729597"/>
          </a:xfrm>
        </p:spPr>
        <p:txBody>
          <a:bodyPr/>
          <a:lstStyle>
            <a:lvl1pPr algn="l">
              <a:defRPr>
                <a:solidFill>
                  <a:srgbClr val="FFFFFF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491" y="651070"/>
            <a:ext cx="8576831" cy="404396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761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fault Slid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236402" y="513386"/>
            <a:ext cx="8527474" cy="301915"/>
          </a:xfrm>
        </p:spPr>
        <p:txBody>
          <a:bodyPr tIns="0" bIns="0" anchor="ctr">
            <a:noAutofit/>
          </a:bodyPr>
          <a:lstStyle>
            <a:lvl1pPr algn="l">
              <a:buNone/>
              <a:defRPr sz="1800" b="1" i="1">
                <a:solidFill>
                  <a:schemeClr val="accent2"/>
                </a:solidFill>
                <a:effectLst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403" y="-140761"/>
            <a:ext cx="7001524" cy="718537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36402" y="914400"/>
            <a:ext cx="8562211" cy="383790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87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 Cogs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09173" y="2385516"/>
            <a:ext cx="4966761" cy="978797"/>
          </a:xfrm>
          <a:effectLst/>
        </p:spPr>
        <p:txBody>
          <a:bodyPr anchor="ctr" anchorCtr="0">
            <a:noAutofit/>
          </a:bodyPr>
          <a:lstStyle>
            <a:lvl1pPr algn="ctr">
              <a:defRPr sz="2800" b="0" i="0">
                <a:effectLst/>
                <a:latin typeface="Arial Rounded MT Bold"/>
                <a:cs typeface="Arial Rounded MT Bold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9173" y="3812146"/>
            <a:ext cx="4966761" cy="998113"/>
          </a:xfrm>
          <a:effectLst/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457200" rtl="0" eaLnBrk="1" latinLnBrk="0" hangingPunct="1">
              <a:spcBef>
                <a:spcPts val="0"/>
              </a:spcBef>
              <a:buClr>
                <a:schemeClr val="accent2"/>
              </a:buClr>
              <a:buFont typeface="Arial" pitchFamily="34" charset="0"/>
              <a:buNone/>
              <a:defRPr lang="en-US" sz="2000" kern="1200" dirty="0">
                <a:solidFill>
                  <a:srgbClr val="FFFFFF"/>
                </a:solidFill>
                <a:effectLst/>
                <a:latin typeface="Arial"/>
                <a:ea typeface="+mn-ea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4033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949" y="650383"/>
            <a:ext cx="8689622" cy="4084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1950" y="-142249"/>
            <a:ext cx="7005978" cy="7295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3908012" y="4901685"/>
            <a:ext cx="1267518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© 2017 TM Forum   |   </a:t>
            </a:r>
            <a:fld id="{BCE395A0-52DA-44FA-938D-312C31F3009D}" type="slidenum">
              <a:rPr lang="en-US" sz="700" smtClean="0">
                <a:solidFill>
                  <a:srgbClr val="FFFFFF"/>
                </a:solidFill>
                <a:latin typeface="Arial"/>
                <a:cs typeface="Arial"/>
              </a:rPr>
              <a:pPr marL="0" marR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9028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77" r:id="rId3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lang="en-US" sz="2400" b="0" kern="1200" dirty="0">
          <a:solidFill>
            <a:srgbClr val="FFFFFF"/>
          </a:solidFill>
          <a:latin typeface="+mn-lt"/>
          <a:ea typeface="+mj-ea"/>
          <a:cs typeface="Arial Rounded MT Bold"/>
        </a:defRPr>
      </a:lvl1pPr>
    </p:titleStyle>
    <p:bodyStyle>
      <a:lvl1pPr marL="228600" indent="-228600" algn="l" defTabSz="457200" rtl="0" eaLnBrk="1" latinLnBrk="0" hangingPunct="1">
        <a:spcBef>
          <a:spcPts val="1200"/>
        </a:spcBef>
        <a:buClr>
          <a:schemeClr val="accent2"/>
        </a:buClr>
        <a:buSzPct val="115000"/>
        <a:buFont typeface="Wingdings" pitchFamily="2" charset="2"/>
        <a:buChar char="§"/>
        <a:defRPr sz="2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511175" indent="-228600" algn="l" defTabSz="457200" rtl="0" eaLnBrk="1" latinLnBrk="0" hangingPunct="1">
        <a:spcBef>
          <a:spcPts val="1200"/>
        </a:spcBef>
        <a:buClr>
          <a:schemeClr val="accent2"/>
        </a:buClr>
        <a:buSzPct val="65000"/>
        <a:buFont typeface="Wingdings" pitchFamily="2" charset="2"/>
        <a:buChar char="q"/>
        <a:defRPr sz="20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739775" indent="-163513" algn="l" defTabSz="457200" rtl="0" eaLnBrk="1" latinLnBrk="0" hangingPunct="1">
        <a:spcBef>
          <a:spcPts val="1200"/>
        </a:spcBef>
        <a:buClr>
          <a:schemeClr val="accent2"/>
        </a:buClr>
        <a:buFont typeface="Wingdings" pitchFamily="2" charset="2"/>
        <a:buChar char="§"/>
        <a:defRPr sz="18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1033463" indent="-228600" algn="l" defTabSz="457200" rtl="0" eaLnBrk="1" latinLnBrk="0" hangingPunct="1">
        <a:spcBef>
          <a:spcPts val="1200"/>
        </a:spcBef>
        <a:buClr>
          <a:schemeClr val="accent2"/>
        </a:buClr>
        <a:buFont typeface="Courier New" pitchFamily="49" charset="0"/>
        <a:buChar char="o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1371600" indent="-282575" algn="l" defTabSz="457200" rtl="0" eaLnBrk="1" latinLnBrk="0" hangingPunct="1">
        <a:spcBef>
          <a:spcPts val="1200"/>
        </a:spcBef>
        <a:buClr>
          <a:schemeClr val="accent2"/>
        </a:buClr>
        <a:buFont typeface="Wingdings" pitchFamily="2" charset="2"/>
        <a:buChar char="Ø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8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tiff"/><Relationship Id="rId7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10" Type="http://schemas.openxmlformats.org/officeDocument/2006/relationships/image" Target="../media/image8.png"/><Relationship Id="rId4" Type="http://schemas.openxmlformats.org/officeDocument/2006/relationships/image" Target="../media/image5.tiff"/><Relationship Id="rId9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109173" y="2790701"/>
            <a:ext cx="4966761" cy="573612"/>
          </a:xfrm>
        </p:spPr>
        <p:txBody>
          <a:bodyPr/>
          <a:lstStyle/>
          <a:p>
            <a:r>
              <a:rPr lang="en-GB" dirty="0" smtClean="0"/>
              <a:t>Port-</a:t>
            </a:r>
            <a:r>
              <a:rPr lang="en-GB" dirty="0" err="1" smtClean="0"/>
              <a:t>omatic</a:t>
            </a:r>
            <a:endParaRPr lang="en-GB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124245" y="3364313"/>
            <a:ext cx="4966761" cy="998113"/>
          </a:xfrm>
        </p:spPr>
        <p:txBody>
          <a:bodyPr>
            <a:normAutofit fontScale="70000" lnSpcReduction="20000"/>
          </a:bodyPr>
          <a:lstStyle/>
          <a:p>
            <a:r>
              <a:rPr lang="en-GB" dirty="0" smtClean="0"/>
              <a:t>Joe Appleton (</a:t>
            </a:r>
            <a:r>
              <a:rPr lang="en-GB" dirty="0" smtClean="0"/>
              <a:t>Solent </a:t>
            </a:r>
            <a:r>
              <a:rPr lang="en-GB" dirty="0" smtClean="0"/>
              <a:t>University)</a:t>
            </a:r>
          </a:p>
          <a:p>
            <a:r>
              <a:rPr lang="en-GB" dirty="0" err="1" smtClean="0"/>
              <a:t>Jergus</a:t>
            </a:r>
            <a:r>
              <a:rPr lang="en-GB" dirty="0" smtClean="0"/>
              <a:t> </a:t>
            </a:r>
            <a:r>
              <a:rPr lang="en-GB" dirty="0" err="1" smtClean="0"/>
              <a:t>Lejko</a:t>
            </a:r>
            <a:r>
              <a:rPr lang="en-GB" dirty="0" smtClean="0"/>
              <a:t> (Solent University)</a:t>
            </a:r>
          </a:p>
          <a:p>
            <a:r>
              <a:rPr lang="en-GB" dirty="0"/>
              <a:t>Michael </a:t>
            </a:r>
            <a:r>
              <a:rPr lang="en-GB" dirty="0" err="1" smtClean="0"/>
              <a:t>Sievenpiper</a:t>
            </a:r>
            <a:r>
              <a:rPr lang="en-GB" dirty="0" smtClean="0"/>
              <a:t> (Solent University)</a:t>
            </a:r>
          </a:p>
          <a:p>
            <a:r>
              <a:rPr lang="en-GB" dirty="0"/>
              <a:t>Marcin </a:t>
            </a:r>
            <a:r>
              <a:rPr lang="en-GB" dirty="0" smtClean="0"/>
              <a:t>Wisniewski </a:t>
            </a:r>
            <a:r>
              <a:rPr lang="en-GB" dirty="0" smtClean="0"/>
              <a:t>(Solent </a:t>
            </a:r>
            <a:r>
              <a:rPr lang="en-GB" dirty="0" smtClean="0"/>
              <a:t>University)</a:t>
            </a:r>
          </a:p>
          <a:p>
            <a:r>
              <a:rPr lang="en-GB" dirty="0" smtClean="0"/>
              <a:t>Craig </a:t>
            </a:r>
            <a:r>
              <a:rPr lang="en-GB" dirty="0" err="1" smtClean="0"/>
              <a:t>Gallen</a:t>
            </a:r>
            <a:r>
              <a:rPr lang="en-GB" dirty="0" smtClean="0"/>
              <a:t> (Open NMS)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2232561" y="2137558"/>
            <a:ext cx="4750130" cy="43419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600" dirty="0"/>
              <a:t>TM Forum {open}:hack, Nice France, May 14-16.</a:t>
            </a:r>
            <a:r>
              <a:rPr lang="en-GB" sz="1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126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4731" y="-183100"/>
            <a:ext cx="7001524" cy="718537"/>
          </a:xfrm>
        </p:spPr>
        <p:txBody>
          <a:bodyPr/>
          <a:lstStyle/>
          <a:p>
            <a:pPr algn="ctr"/>
            <a:r>
              <a:rPr lang="en-US" dirty="0" smtClean="0"/>
              <a:t>Southampton Port-o-</a:t>
            </a:r>
            <a:r>
              <a:rPr lang="en-US" dirty="0" err="1" smtClean="0"/>
              <a:t>matic</a:t>
            </a:r>
            <a:r>
              <a:rPr lang="en-US" dirty="0" smtClean="0"/>
              <a:t> Smart Port Platform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651" t="-63" r="624" b="22863"/>
          <a:stretch/>
        </p:blipFill>
        <p:spPr>
          <a:xfrm>
            <a:off x="0" y="394284"/>
            <a:ext cx="9144000" cy="442099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402673"/>
            <a:ext cx="9144000" cy="4404220"/>
          </a:xfrm>
          <a:prstGeom prst="rect">
            <a:avLst/>
          </a:prstGeom>
          <a:solidFill>
            <a:schemeClr val="accent2">
              <a:alpha val="5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>
              <a:buFontTx/>
              <a:buChar char="-"/>
            </a:pPr>
            <a:r>
              <a:rPr lang="en-GB" sz="2400" dirty="0" smtClean="0">
                <a:solidFill>
                  <a:schemeClr val="bg1"/>
                </a:solidFill>
              </a:rPr>
              <a:t>Port-o-</a:t>
            </a:r>
            <a:r>
              <a:rPr lang="en-GB" sz="2400" dirty="0" err="1" smtClean="0">
                <a:solidFill>
                  <a:schemeClr val="bg1"/>
                </a:solidFill>
              </a:rPr>
              <a:t>matic</a:t>
            </a:r>
            <a:r>
              <a:rPr lang="en-GB" sz="2400" dirty="0" smtClean="0">
                <a:solidFill>
                  <a:schemeClr val="bg1"/>
                </a:solidFill>
              </a:rPr>
              <a:t> is a platform bringing together shipping companies and ports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808" y="4053204"/>
            <a:ext cx="1762079" cy="48405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5013" y="3852828"/>
            <a:ext cx="813974" cy="76248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5238" y="3930880"/>
            <a:ext cx="1558451" cy="606379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-1" y="3324415"/>
            <a:ext cx="62445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solidFill>
                  <a:schemeClr val="bg1"/>
                </a:solidFill>
              </a:rPr>
              <a:t>-   </a:t>
            </a:r>
            <a:r>
              <a:rPr lang="en-GB" sz="2000" smtClean="0">
                <a:solidFill>
                  <a:schemeClr val="bg1"/>
                </a:solidFill>
              </a:rPr>
              <a:t>API’s used, provided by:</a:t>
            </a:r>
            <a:endParaRPr lang="en-GB" sz="1600" dirty="0"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402673"/>
            <a:ext cx="6244547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GB" sz="2000" dirty="0" smtClean="0">
                <a:solidFill>
                  <a:schemeClr val="bg1"/>
                </a:solidFill>
              </a:rPr>
              <a:t>Southampton Port is the second largest in the UK</a:t>
            </a:r>
          </a:p>
          <a:p>
            <a:pPr marL="1200150" lvl="2" indent="-285750">
              <a:buFontTx/>
              <a:buChar char="-"/>
            </a:pPr>
            <a:r>
              <a:rPr lang="en-GB" sz="1600" b="1" dirty="0" smtClean="0"/>
              <a:t>52,000</a:t>
            </a:r>
            <a:r>
              <a:rPr lang="en-GB" sz="1600" dirty="0" smtClean="0">
                <a:solidFill>
                  <a:schemeClr val="bg1"/>
                </a:solidFill>
              </a:rPr>
              <a:t> ships a year </a:t>
            </a:r>
          </a:p>
          <a:p>
            <a:pPr marL="1200150" lvl="2" indent="-285750">
              <a:buFontTx/>
              <a:buChar char="-"/>
            </a:pPr>
            <a:r>
              <a:rPr lang="en-GB" sz="1600" dirty="0">
                <a:solidFill>
                  <a:schemeClr val="bg1"/>
                </a:solidFill>
              </a:rPr>
              <a:t>The UK’s number one cruise port, which welcomes 1.7m passengers </a:t>
            </a:r>
          </a:p>
          <a:p>
            <a:pPr marL="1200150" lvl="2" indent="-285750">
              <a:buFontTx/>
              <a:buChar char="-"/>
            </a:pPr>
            <a:r>
              <a:rPr lang="en-GB" sz="1600" dirty="0" smtClean="0">
                <a:solidFill>
                  <a:schemeClr val="bg1"/>
                </a:solidFill>
              </a:rPr>
              <a:t>Each </a:t>
            </a:r>
            <a:r>
              <a:rPr lang="en-GB" sz="1600" dirty="0">
                <a:solidFill>
                  <a:schemeClr val="bg1"/>
                </a:solidFill>
              </a:rPr>
              <a:t>cruise </a:t>
            </a:r>
            <a:r>
              <a:rPr lang="en-GB" sz="1600" dirty="0" smtClean="0">
                <a:solidFill>
                  <a:schemeClr val="bg1"/>
                </a:solidFill>
              </a:rPr>
              <a:t>ship </a:t>
            </a:r>
            <a:r>
              <a:rPr lang="en-GB" sz="1600" dirty="0">
                <a:solidFill>
                  <a:schemeClr val="bg1"/>
                </a:solidFill>
              </a:rPr>
              <a:t>up to </a:t>
            </a:r>
            <a:r>
              <a:rPr lang="en-GB" sz="1600" b="1" dirty="0" smtClean="0"/>
              <a:t>6,000</a:t>
            </a:r>
            <a:r>
              <a:rPr lang="en-GB" sz="1600" dirty="0" smtClean="0">
                <a:solidFill>
                  <a:schemeClr val="bg1"/>
                </a:solidFill>
              </a:rPr>
              <a:t> </a:t>
            </a:r>
            <a:r>
              <a:rPr lang="en-GB" sz="1600" dirty="0">
                <a:solidFill>
                  <a:schemeClr val="bg1"/>
                </a:solidFill>
              </a:rPr>
              <a:t>passenger and </a:t>
            </a:r>
            <a:r>
              <a:rPr lang="en-GB" sz="1600" dirty="0" smtClean="0">
                <a:solidFill>
                  <a:schemeClr val="bg1"/>
                </a:solidFill>
              </a:rPr>
              <a:t>crew</a:t>
            </a:r>
          </a:p>
          <a:p>
            <a:pPr marL="1200150" lvl="2" indent="-285750">
              <a:buFontTx/>
              <a:buChar char="-"/>
            </a:pPr>
            <a:r>
              <a:rPr lang="en-GB" sz="1600" dirty="0">
                <a:solidFill>
                  <a:schemeClr val="bg1"/>
                </a:solidFill>
              </a:rPr>
              <a:t>Contributes </a:t>
            </a:r>
            <a:r>
              <a:rPr lang="en-GB" sz="1600" b="1" dirty="0"/>
              <a:t>£1.23 </a:t>
            </a:r>
            <a:r>
              <a:rPr lang="en-GB" sz="1600" b="1" dirty="0" smtClean="0"/>
              <a:t>billion</a:t>
            </a:r>
            <a:r>
              <a:rPr lang="en-GB" sz="1600" b="1" dirty="0" smtClean="0">
                <a:solidFill>
                  <a:schemeClr val="bg1"/>
                </a:solidFill>
              </a:rPr>
              <a:t> </a:t>
            </a:r>
            <a:r>
              <a:rPr lang="en-GB" sz="1600" dirty="0" smtClean="0">
                <a:solidFill>
                  <a:schemeClr val="bg1"/>
                </a:solidFill>
              </a:rPr>
              <a:t>to the UK economy</a:t>
            </a:r>
            <a:endParaRPr lang="en-GB" sz="1600" dirty="0">
              <a:solidFill>
                <a:schemeClr val="bg1"/>
              </a:solidFill>
            </a:endParaRPr>
          </a:p>
          <a:p>
            <a:pPr lvl="2"/>
            <a:r>
              <a:rPr lang="en-GB" sz="1600" dirty="0" smtClean="0">
                <a:solidFill>
                  <a:schemeClr val="bg1"/>
                </a:solidFill>
              </a:rPr>
              <a:t>    </a:t>
            </a:r>
            <a:endParaRPr lang="en-GB" sz="1600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475" y="3926174"/>
            <a:ext cx="920031" cy="68913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353" y="660084"/>
            <a:ext cx="1269841" cy="12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6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System Architecture</a:t>
            </a:r>
            <a:endParaRPr lang="en-GB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989" y="520132"/>
            <a:ext cx="1024462" cy="68297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373" y="4105027"/>
            <a:ext cx="1164233" cy="3198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812" y="793346"/>
            <a:ext cx="587096" cy="5499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4877" y="3942672"/>
            <a:ext cx="1239241" cy="4821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5071" y="577776"/>
            <a:ext cx="738851" cy="5534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20" y="2679212"/>
            <a:ext cx="885567" cy="68631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547" y="3574400"/>
            <a:ext cx="982898" cy="514453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23" y="3878098"/>
            <a:ext cx="744702" cy="744702"/>
          </a:xfrm>
          <a:prstGeom prst="rect">
            <a:avLst/>
          </a:prstGeom>
        </p:spPr>
      </p:pic>
      <p:cxnSp>
        <p:nvCxnSpPr>
          <p:cNvPr id="82" name="Straight Arrow Connector 81"/>
          <p:cNvCxnSpPr>
            <a:stCxn id="47" idx="3"/>
            <a:endCxn id="5" idx="1"/>
          </p:cNvCxnSpPr>
          <p:nvPr/>
        </p:nvCxnSpPr>
        <p:spPr>
          <a:xfrm>
            <a:off x="1369825" y="4250449"/>
            <a:ext cx="727548" cy="1448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H="1">
            <a:off x="5277891" y="1068324"/>
            <a:ext cx="2647180" cy="13195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 rot="19908871">
            <a:off x="5894672" y="1838215"/>
            <a:ext cx="1101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smtClean="0">
                <a:solidFill>
                  <a:schemeClr val="tx2"/>
                </a:solidFill>
              </a:rPr>
              <a:t>Charge API</a:t>
            </a:r>
            <a:endParaRPr lang="en-GB" sz="1400" dirty="0" smtClean="0">
              <a:solidFill>
                <a:schemeClr val="tx2"/>
              </a:solidFill>
            </a:endParaRPr>
          </a:p>
        </p:txBody>
      </p:sp>
      <p:sp>
        <p:nvSpPr>
          <p:cNvPr id="114" name="TextBox 113"/>
          <p:cNvSpPr txBox="1"/>
          <p:nvPr/>
        </p:nvSpPr>
        <p:spPr>
          <a:xfrm rot="1079467">
            <a:off x="5958868" y="3060882"/>
            <a:ext cx="12504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err="1" smtClean="0">
                <a:solidFill>
                  <a:schemeClr val="tx2"/>
                </a:solidFill>
              </a:rPr>
              <a:t>Catalog</a:t>
            </a:r>
            <a:r>
              <a:rPr lang="en-GB" sz="1400" dirty="0" smtClean="0">
                <a:solidFill>
                  <a:schemeClr val="tx2"/>
                </a:solidFill>
              </a:rPr>
              <a:t> and</a:t>
            </a:r>
          </a:p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smtClean="0">
                <a:solidFill>
                  <a:schemeClr val="tx2"/>
                </a:solidFill>
              </a:rPr>
              <a:t>Inventory API</a:t>
            </a:r>
            <a:endParaRPr lang="en-GB" sz="1400" dirty="0" smtClean="0">
              <a:solidFill>
                <a:schemeClr val="tx2"/>
              </a:solidFill>
            </a:endParaRPr>
          </a:p>
        </p:txBody>
      </p:sp>
      <p:sp>
        <p:nvSpPr>
          <p:cNvPr id="130" name="TextBox 129"/>
          <p:cNvSpPr txBox="1"/>
          <p:nvPr/>
        </p:nvSpPr>
        <p:spPr>
          <a:xfrm rot="1251622">
            <a:off x="2237704" y="1605730"/>
            <a:ext cx="1001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smtClean="0">
                <a:solidFill>
                  <a:schemeClr val="tx2"/>
                </a:solidFill>
              </a:rPr>
              <a:t>Drone API</a:t>
            </a:r>
            <a:endParaRPr lang="en-GB" sz="1400" dirty="0" smtClean="0">
              <a:solidFill>
                <a:schemeClr val="tx2"/>
              </a:solidFill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3637971" y="3703949"/>
            <a:ext cx="178766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err="1" smtClean="0">
                <a:solidFill>
                  <a:schemeClr val="tx2"/>
                </a:solidFill>
              </a:rPr>
              <a:t>OpenNMS</a:t>
            </a:r>
            <a:r>
              <a:rPr lang="en-GB" sz="1400" dirty="0" smtClean="0">
                <a:solidFill>
                  <a:schemeClr val="tx2"/>
                </a:solidFill>
              </a:rPr>
              <a:t> API</a:t>
            </a:r>
          </a:p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smtClean="0">
                <a:solidFill>
                  <a:schemeClr val="tx2"/>
                </a:solidFill>
              </a:rPr>
              <a:t>To Store Data</a:t>
            </a:r>
          </a:p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smtClean="0">
                <a:solidFill>
                  <a:schemeClr val="tx2"/>
                </a:solidFill>
              </a:rPr>
              <a:t>In Cassandra </a:t>
            </a:r>
            <a:r>
              <a:rPr lang="en-GB" sz="1400" dirty="0" err="1" smtClean="0">
                <a:solidFill>
                  <a:schemeClr val="tx2"/>
                </a:solidFill>
              </a:rPr>
              <a:t>NoSql</a:t>
            </a:r>
            <a:endParaRPr lang="en-GB" sz="1400" dirty="0" smtClean="0">
              <a:solidFill>
                <a:schemeClr val="tx2"/>
              </a:solidFill>
            </a:endParaRPr>
          </a:p>
        </p:txBody>
      </p:sp>
      <p:sp>
        <p:nvSpPr>
          <p:cNvPr id="149" name="TextBox 148"/>
          <p:cNvSpPr txBox="1"/>
          <p:nvPr/>
        </p:nvSpPr>
        <p:spPr>
          <a:xfrm rot="21433505">
            <a:off x="1520998" y="2453010"/>
            <a:ext cx="2012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err="1" smtClean="0">
                <a:solidFill>
                  <a:schemeClr val="tx2"/>
                </a:solidFill>
              </a:rPr>
              <a:t>GlassFish</a:t>
            </a:r>
            <a:r>
              <a:rPr lang="en-GB" sz="1400" dirty="0" smtClean="0">
                <a:solidFill>
                  <a:schemeClr val="tx2"/>
                </a:solidFill>
              </a:rPr>
              <a:t> </a:t>
            </a:r>
            <a:r>
              <a:rPr lang="en-GB" sz="1400" dirty="0" smtClean="0">
                <a:solidFill>
                  <a:schemeClr val="tx2"/>
                </a:solidFill>
              </a:rPr>
              <a:t>To Calculate</a:t>
            </a:r>
          </a:p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smtClean="0">
                <a:solidFill>
                  <a:schemeClr val="tx2"/>
                </a:solidFill>
              </a:rPr>
              <a:t>Drone Routes</a:t>
            </a:r>
          </a:p>
        </p:txBody>
      </p:sp>
      <p:cxnSp>
        <p:nvCxnSpPr>
          <p:cNvPr id="165" name="Straight Arrow Connector 164"/>
          <p:cNvCxnSpPr/>
          <p:nvPr/>
        </p:nvCxnSpPr>
        <p:spPr>
          <a:xfrm flipV="1">
            <a:off x="1437908" y="2914621"/>
            <a:ext cx="1839900" cy="7635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>
            <a:off x="1369825" y="1387628"/>
            <a:ext cx="2175646" cy="82920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>
            <a:off x="5277891" y="3206474"/>
            <a:ext cx="2308115" cy="71862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/>
          <p:nvPr/>
        </p:nvCxnSpPr>
        <p:spPr>
          <a:xfrm flipH="1">
            <a:off x="3143643" y="3420106"/>
            <a:ext cx="731442" cy="6477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9" name="Picture 17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447" y="2149095"/>
            <a:ext cx="1269841" cy="1269841"/>
          </a:xfrm>
          <a:prstGeom prst="rect">
            <a:avLst/>
          </a:prstGeom>
        </p:spPr>
      </p:pic>
      <p:cxnSp>
        <p:nvCxnSpPr>
          <p:cNvPr id="185" name="Straight Arrow Connector 184"/>
          <p:cNvCxnSpPr>
            <a:endCxn id="12" idx="2"/>
          </p:cNvCxnSpPr>
          <p:nvPr/>
        </p:nvCxnSpPr>
        <p:spPr>
          <a:xfrm flipH="1" flipV="1">
            <a:off x="4265220" y="1203106"/>
            <a:ext cx="36815" cy="6496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9" name="TextBox 188"/>
          <p:cNvSpPr txBox="1"/>
          <p:nvPr/>
        </p:nvSpPr>
        <p:spPr>
          <a:xfrm>
            <a:off x="4257407" y="1266345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Clr>
                <a:schemeClr val="accent2"/>
              </a:buClr>
              <a:buSzPct val="125000"/>
              <a:buFont typeface="Wingdings" pitchFamily="2" charset="2"/>
              <a:buNone/>
            </a:pPr>
            <a:r>
              <a:rPr lang="en-GB" sz="1400" dirty="0" smtClean="0">
                <a:solidFill>
                  <a:schemeClr val="tx2"/>
                </a:solidFill>
              </a:rPr>
              <a:t>Front End</a:t>
            </a:r>
          </a:p>
        </p:txBody>
      </p:sp>
    </p:spTree>
    <p:extLst>
      <p:ext uri="{BB962C8B-B14F-4D97-AF65-F5344CB8AC3E}">
        <p14:creationId xmlns:p14="http://schemas.microsoft.com/office/powerpoint/2010/main" val="42327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M Forum Theme 2011">
  <a:themeElements>
    <a:clrScheme name="TMForum Color Mode 2013">
      <a:dk1>
        <a:srgbClr val="262626"/>
      </a:dk1>
      <a:lt1>
        <a:srgbClr val="FFFFFF"/>
      </a:lt1>
      <a:dk2>
        <a:srgbClr val="172E7D"/>
      </a:dk2>
      <a:lt2>
        <a:srgbClr val="F2F2F2"/>
      </a:lt2>
      <a:accent1>
        <a:srgbClr val="EF5E18"/>
      </a:accent1>
      <a:accent2>
        <a:srgbClr val="F0601A"/>
      </a:accent2>
      <a:accent3>
        <a:srgbClr val="000080"/>
      </a:accent3>
      <a:accent4>
        <a:srgbClr val="D84291"/>
      </a:accent4>
      <a:accent5>
        <a:srgbClr val="B72927"/>
      </a:accent5>
      <a:accent6>
        <a:srgbClr val="87B50E"/>
      </a:accent6>
      <a:hlink>
        <a:srgbClr val="00B0F0"/>
      </a:hlink>
      <a:folHlink>
        <a:srgbClr val="00B0F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400" dirty="0" smtClean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marL="0" indent="0">
          <a:buClr>
            <a:schemeClr val="accent2"/>
          </a:buClr>
          <a:buSzPct val="125000"/>
          <a:buFont typeface="Wingdings" pitchFamily="2" charset="2"/>
          <a:buNone/>
          <a:defRPr sz="2400" dirty="0" err="1" smtClean="0">
            <a:solidFill>
              <a:schemeClr val="tx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25100</TotalTime>
  <Words>133</Words>
  <Application>Microsoft Office PowerPoint</Application>
  <PresentationFormat>On-screen Show (16:9)</PresentationFormat>
  <Paragraphs>27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Arial Rounded MT Bold</vt:lpstr>
      <vt:lpstr>Calibri</vt:lpstr>
      <vt:lpstr>Courier New</vt:lpstr>
      <vt:lpstr>Wingdings</vt:lpstr>
      <vt:lpstr>TM Forum Theme 2011</vt:lpstr>
      <vt:lpstr>Port-omatic</vt:lpstr>
      <vt:lpstr>Southampton Port-o-matic Smart Port Platform</vt:lpstr>
      <vt:lpstr>System Architecture</vt:lpstr>
    </vt:vector>
  </TitlesOfParts>
  <Company>TMForum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_x0010_Richard _x0010_May</dc:creator>
  <cp:lastModifiedBy>Windows User</cp:lastModifiedBy>
  <cp:revision>350</cp:revision>
  <dcterms:created xsi:type="dcterms:W3CDTF">2013-05-31T18:12:27Z</dcterms:created>
  <dcterms:modified xsi:type="dcterms:W3CDTF">2017-05-16T08:39:46Z</dcterms:modified>
</cp:coreProperties>
</file>